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3" r:id="rId3"/>
    <p:sldId id="275" r:id="rId4"/>
    <p:sldId id="426" r:id="rId5"/>
    <p:sldId id="427" r:id="rId6"/>
    <p:sldId id="428" r:id="rId7"/>
    <p:sldId id="429" r:id="rId8"/>
    <p:sldId id="430" r:id="rId9"/>
    <p:sldId id="441" r:id="rId10"/>
    <p:sldId id="445" r:id="rId11"/>
    <p:sldId id="444" r:id="rId12"/>
    <p:sldId id="446" r:id="rId13"/>
    <p:sldId id="447" r:id="rId14"/>
    <p:sldId id="409" r:id="rId15"/>
    <p:sldId id="410" r:id="rId16"/>
    <p:sldId id="416" r:id="rId17"/>
    <p:sldId id="418" r:id="rId18"/>
    <p:sldId id="420" r:id="rId19"/>
    <p:sldId id="421" r:id="rId20"/>
    <p:sldId id="422" r:id="rId21"/>
    <p:sldId id="423" r:id="rId22"/>
    <p:sldId id="424" r:id="rId23"/>
    <p:sldId id="425" r:id="rId24"/>
  </p:sldIdLst>
  <p:sldSz cx="11522075" cy="6480175"/>
  <p:notesSz cx="6858000" cy="9144000"/>
  <p:embeddedFontLst>
    <p:embeddedFont>
      <p:font typeface="黑体" panose="02010609060101010101" charset="-122"/>
      <p:regular r:id="rId30"/>
    </p:embeddedFont>
    <p:embeddedFont>
      <p:font typeface="微软雅黑" panose="020B0503020204020204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76"/>
    <a:srgbClr val="0079C2"/>
    <a:srgbClr val="2AB6B3"/>
    <a:srgbClr val="539A34"/>
    <a:srgbClr val="42B04B"/>
    <a:srgbClr val="2BB6B1"/>
    <a:srgbClr val="43B04A"/>
    <a:srgbClr val="29B5B3"/>
    <a:srgbClr val="3DB07A"/>
    <a:srgbClr val="3EB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29" autoAdjust="0"/>
    <p:restoredTop sz="91220" autoAdjust="0"/>
  </p:normalViewPr>
  <p:slideViewPr>
    <p:cSldViewPr showGuides="1">
      <p:cViewPr varScale="1">
        <p:scale>
          <a:sx n="87" d="100"/>
          <a:sy n="87" d="100"/>
        </p:scale>
        <p:origin x="344" y="59"/>
      </p:cViewPr>
      <p:guideLst>
        <p:guide orient="horz" pos="2252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46" y="-78"/>
      </p:cViewPr>
      <p:guideLst>
        <p:guide orient="horz" pos="3177"/>
        <p:guide pos="228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2.xml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48F25-EF49-4388-A126-606063A59AEA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617720" y="4387334"/>
            <a:ext cx="1622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主标题撰写区 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04E2-D57D-4E54-A16F-B5443AE2D9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9E5D7-5F9B-4C08-ACDF-19E85584EE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9" y="281324"/>
            <a:ext cx="3176982" cy="1296143"/>
          </a:xfrm>
          <a:prstGeom prst="rect">
            <a:avLst/>
          </a:prstGeom>
        </p:spPr>
      </p:pic>
      <p:pic>
        <p:nvPicPr>
          <p:cNvPr id="7" name="图片 6" descr="未标题-1-0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657340" y="1332230"/>
            <a:ext cx="4864735" cy="5147945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751789" y="2736031"/>
            <a:ext cx="5729328" cy="172819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dirty="0"/>
              <a:t>主标题撰写区域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间隔页标体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211722"/>
            <a:ext cx="1810398" cy="738605"/>
          </a:xfrm>
          <a:prstGeom prst="rect">
            <a:avLst/>
          </a:prstGeom>
        </p:spPr>
      </p:pic>
      <p:pic>
        <p:nvPicPr>
          <p:cNvPr id="7" name="图片 6" descr="未标题-1-0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507605" y="2231390"/>
            <a:ext cx="4014300" cy="424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80517" y="1943358"/>
            <a:ext cx="5068398" cy="57606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间隔页标题撰写区域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0" hasCustomPrompt="1"/>
          </p:nvPr>
        </p:nvSpPr>
        <p:spPr>
          <a:xfrm>
            <a:off x="1081088" y="2735263"/>
            <a:ext cx="5067300" cy="25209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211722"/>
            <a:ext cx="1810398" cy="7386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8569309" cy="820339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575628" y="1511895"/>
            <a:ext cx="10444162" cy="44640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7487" y="6130947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211722"/>
            <a:ext cx="1810398" cy="738605"/>
          </a:xfrm>
          <a:prstGeom prst="rect">
            <a:avLst/>
          </a:prstGeom>
        </p:spPr>
      </p:pic>
      <p:sp>
        <p:nvSpPr>
          <p:cNvPr id="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7487" y="6130947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8569309" cy="820339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575628" y="1511895"/>
            <a:ext cx="4897377" cy="44640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1"/>
          </p:nvPr>
        </p:nvSpPr>
        <p:spPr>
          <a:xfrm>
            <a:off x="6122352" y="1511300"/>
            <a:ext cx="4897438" cy="44640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16" y="211722"/>
            <a:ext cx="1810398" cy="738605"/>
          </a:xfrm>
          <a:prstGeom prst="rect">
            <a:avLst/>
          </a:prstGeom>
        </p:spPr>
      </p:pic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7487" y="6130947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致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1522075" cy="6480810"/>
            <a:chOff x="0" y="0"/>
            <a:chExt cx="11522075" cy="648081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1522075" cy="6480810"/>
            </a:xfrm>
            <a:prstGeom prst="rect">
              <a:avLst/>
            </a:prstGeom>
            <a:solidFill>
              <a:srgbClr val="092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005BAC"/>
                </a:solidFill>
              </a:endParaRPr>
            </a:p>
          </p:txBody>
        </p:sp>
        <p:pic>
          <p:nvPicPr>
            <p:cNvPr id="6" name="图片 5" descr="未标题-1-0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657340" y="1332230"/>
              <a:ext cx="4864735" cy="5147945"/>
            </a:xfrm>
            <a:prstGeom prst="rect">
              <a:avLst/>
            </a:prstGeom>
          </p:spPr>
        </p:pic>
        <p:sp>
          <p:nvSpPr>
            <p:cNvPr id="7" name="副标题 2"/>
            <p:cNvSpPr txBox="1"/>
            <p:nvPr/>
          </p:nvSpPr>
          <p:spPr>
            <a:xfrm>
              <a:off x="3384550" y="2232025"/>
              <a:ext cx="4922520" cy="1325245"/>
            </a:xfrm>
            <a:prstGeom prst="rect">
              <a:avLst/>
            </a:prstGeom>
            <a:noFill/>
          </p:spPr>
          <p:txBody>
            <a:bodyPr vert="horz" lIns="96771" tIns="48385" rIns="96771" bIns="48385" rtlCol="0" anchor="ctr">
              <a:no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altLang="zh-CN" sz="96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400000000000000" pitchFamily="34" charset="-122"/>
                  <a:cs typeface="Arial" panose="020B0604020202020204" pitchFamily="34" charset="0"/>
                </a:rPr>
                <a:t>Thanks!</a:t>
              </a:r>
              <a:endParaRPr lang="en-US" altLang="zh-CN" sz="96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4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1" y="228492"/>
            <a:ext cx="1728192" cy="7050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7486348" y="0"/>
            <a:ext cx="4035727" cy="64801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7487" y="6130947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512041"/>
            <a:ext cx="10369868" cy="4276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6709" y="6006163"/>
            <a:ext cx="364865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7487" y="6130947"/>
            <a:ext cx="268848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1625" y="2376275"/>
            <a:ext cx="5729328" cy="1728192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</a:rPr>
              <a:t>BPGA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</a:rPr>
              <a:t>软件分享（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</a:rPr>
              <a:t>windows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</a:rPr>
              <a:t>）</a:t>
            </a:r>
            <a:endParaRPr lang="zh-CN" dirty="0"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36423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软件分析（基础</a:t>
            </a: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分析）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7030" y="431800"/>
            <a:ext cx="5006340" cy="58388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36423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软件分析（高级</a:t>
            </a: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分析）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580" y="1223645"/>
            <a:ext cx="4428490" cy="2652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" y="3959860"/>
            <a:ext cx="3180715" cy="23691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096000" y="2376170"/>
            <a:ext cx="48336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根据基因组的数目选择组合数来进行 Core-pan 模型预测，少于 20 个基因组选择 30，20 - 50 个基因组选择 20。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just">
              <a:buFont typeface="Wingdings" panose="05000000000000000000" charset="0"/>
              <a:buNone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04640" y="4752340"/>
            <a:ext cx="9188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zh-CN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120" y="3888105"/>
            <a:ext cx="3503930" cy="26168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36423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软件分析（高级</a:t>
            </a: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分析）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96000" y="2376170"/>
            <a:ext cx="4833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进化树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分析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17635" y="3959860"/>
            <a:ext cx="9188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zh-CN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435" y="1439545"/>
            <a:ext cx="5295900" cy="12382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" y="2936875"/>
            <a:ext cx="5648325" cy="30194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6395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数据库介绍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80" y="1296035"/>
            <a:ext cx="9700895" cy="48107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6395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数据库安装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80" y="1511300"/>
            <a:ext cx="9382125" cy="26384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6395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数据库使用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Sna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190" y="907415"/>
            <a:ext cx="8642985" cy="52235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6395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数据库使用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190" y="1439545"/>
            <a:ext cx="10696575" cy="167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" y="3383915"/>
            <a:ext cx="9660890" cy="2543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6395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数据库使用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64235" y="1270000"/>
            <a:ext cx="3840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step1</a:t>
            </a:r>
            <a:r>
              <a:rPr lang="zh-CN" altLang="en-US"/>
              <a:t>：数据质控并输出丰度表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25" y="1727835"/>
            <a:ext cx="7169785" cy="43199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6395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数据库使用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64235" y="1270000"/>
            <a:ext cx="3840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step1</a:t>
            </a:r>
            <a:r>
              <a:rPr lang="zh-CN" altLang="en-US"/>
              <a:t>：数据质控并输出丰度表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36625" y="1727835"/>
            <a:ext cx="5765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seqtab.rds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64235" y="2231390"/>
            <a:ext cx="9994265" cy="25095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在DADA2分析中，seqtab.rds文件是一个R的序列化数据对象（serialized data object），它包含了样本中检测到的扩增子序列变体（Amplicon Sequence Variants, ASVs）的信息。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seqtab.rds文件通常包含了以下信息：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alt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样本名称：每个样本的唯一标识符。</a:t>
            </a:r>
            <a:endParaRPr lang="zh-CN" altLang="en-US" sz="1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r>
              <a:rPr lang="zh-CN" altLang="en-US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alt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ASV序列：每个ASV的核苷酸序列。</a:t>
            </a:r>
            <a:endParaRPr lang="zh-CN" altLang="en-US" sz="1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r>
              <a:rPr lang="zh-CN" altLang="en-US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altLang="zh-CN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ASV计数：每个样本中每个ASV的丰度或计数。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在DADA2流程中，seqtab.rds文件通常在运行DADA2的makeSequenceTable函数后生成。这个函数会基于之前的步骤（如质量控制、去噪、合并等）的结果来创建一个包含所有ASV信息的表格。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一旦生成了seqtab.rds文件，就可以在R中使用readRDS函数来加载它，并进一步进行数据分析。例如，可以使用它来创建物种丰度矩阵，进行统计分析，或者绘制群落结构图等。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6625" y="5471795"/>
            <a:ext cx="5765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table.xls</a:t>
            </a:r>
            <a:endParaRPr lang="zh-CN" altLang="en-US"/>
          </a:p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table.rechim.xls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6395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数据库使用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64235" y="1511300"/>
            <a:ext cx="5765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/>
              <a:t>table.rechim.xls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25" y="2231390"/>
            <a:ext cx="9663430" cy="28651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806490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软件介绍（</a:t>
            </a:r>
            <a:r>
              <a:rPr lang="en-US" altLang="zh-CN" sz="2400" b="1" dirty="0">
                <a:solidFill>
                  <a:srgbClr val="003F76"/>
                </a:solidFill>
                <a:cs typeface="Arial" panose="020B0604020202020204" pitchFamily="34" charset="0"/>
              </a:rPr>
              <a:t>https://iicb.res.in/bpga/index.html</a:t>
            </a: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）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527281" y="2015951"/>
            <a:ext cx="5460412" cy="16677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altLang="zh-CN" sz="1400" dirty="0"/>
              <a:t>BPGA </a:t>
            </a:r>
            <a:r>
              <a:rPr lang="zh-CN" altLang="en-US" sz="1400" dirty="0"/>
              <a:t>是一种超快速的软件包，为微生物提供全面的泛基因组分析。除了所有类型的常规</a:t>
            </a:r>
            <a:r>
              <a:rPr lang="zh-CN" altLang="en-US" sz="1400" dirty="0">
                <a:solidFill>
                  <a:srgbClr val="FF0000"/>
                </a:solidFill>
              </a:rPr>
              <a:t>泛基因组分析</a:t>
            </a:r>
            <a:r>
              <a:rPr lang="zh-CN" altLang="en-US" sz="1400" dirty="0"/>
              <a:t>（如泛基因组图谱、泛</a:t>
            </a:r>
            <a:r>
              <a:rPr lang="en-US" altLang="zh-CN" sz="1400" dirty="0"/>
              <a:t>/</a:t>
            </a:r>
            <a:r>
              <a:rPr lang="zh-CN" altLang="en-US" sz="1400" dirty="0"/>
              <a:t>核心系统发育树等）外，</a:t>
            </a:r>
            <a:r>
              <a:rPr lang="en-US" altLang="zh-CN" sz="1400" dirty="0"/>
              <a:t>BPGA </a:t>
            </a:r>
            <a:r>
              <a:rPr lang="zh-CN" altLang="en-US" sz="1400" dirty="0"/>
              <a:t>还包含许多新颖的下游分析功能，</a:t>
            </a:r>
            <a:r>
              <a:rPr lang="zh-CN" altLang="en-US" sz="1400" dirty="0">
                <a:solidFill>
                  <a:srgbClr val="FF0000"/>
                </a:solidFill>
              </a:rPr>
              <a:t>如特有基因家族分析、非典型 </a:t>
            </a:r>
            <a:r>
              <a:rPr lang="en-US" altLang="zh-CN" sz="1400" dirty="0">
                <a:solidFill>
                  <a:srgbClr val="FF0000"/>
                </a:solidFill>
              </a:rPr>
              <a:t>GC </a:t>
            </a:r>
            <a:r>
              <a:rPr lang="zh-CN" altLang="en-US" sz="1400" dirty="0">
                <a:solidFill>
                  <a:srgbClr val="FF0000"/>
                </a:solidFill>
              </a:rPr>
              <a:t>含量分析、子集分析、基于管家基因的 </a:t>
            </a:r>
            <a:r>
              <a:rPr lang="en-US" altLang="zh-CN" sz="1400" dirty="0">
                <a:solidFill>
                  <a:srgbClr val="FF0000"/>
                </a:solidFill>
              </a:rPr>
              <a:t>MLST </a:t>
            </a:r>
            <a:r>
              <a:rPr lang="zh-CN" altLang="en-US" sz="1400" dirty="0">
                <a:solidFill>
                  <a:srgbClr val="FF0000"/>
                </a:solidFill>
              </a:rPr>
              <a:t>以及 </a:t>
            </a:r>
            <a:r>
              <a:rPr lang="en-US" altLang="zh-CN" sz="1400" dirty="0">
                <a:solidFill>
                  <a:srgbClr val="FF0000"/>
                </a:solidFill>
              </a:rPr>
              <a:t>KEGG </a:t>
            </a:r>
            <a:r>
              <a:rPr lang="zh-CN" altLang="en-US" sz="1400" dirty="0">
                <a:solidFill>
                  <a:srgbClr val="FF0000"/>
                </a:solidFill>
              </a:rPr>
              <a:t>分布等。</a:t>
            </a:r>
            <a:endParaRPr lang="zh-CN" altLang="en-US" sz="1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13" y="1296412"/>
            <a:ext cx="4972827" cy="50178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6395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数据库使用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64235" y="1511300"/>
            <a:ext cx="5765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/>
              <a:t>step2:</a:t>
            </a:r>
            <a:r>
              <a:rPr lang="zh-CN" altLang="en-US"/>
              <a:t>代表序列，</a:t>
            </a:r>
            <a:r>
              <a:rPr lang="en-US" altLang="zh-CN"/>
              <a:t>ASV table</a:t>
            </a:r>
            <a:r>
              <a:rPr lang="zh-CN" altLang="en-US"/>
              <a:t>，注释文件等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520" y="2344420"/>
            <a:ext cx="10820400" cy="17907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6395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数据库使用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64235" y="1511300"/>
            <a:ext cx="5765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/>
              <a:t>step3:</a:t>
            </a:r>
            <a:r>
              <a:rPr lang="zh-CN" altLang="en-US"/>
              <a:t>均一化及各层级相对丰度表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675" y="2130425"/>
            <a:ext cx="1037272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6395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数据库使用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64235" y="1295400"/>
            <a:ext cx="5765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/>
              <a:t>step4:</a:t>
            </a:r>
            <a:r>
              <a:rPr lang="zh-CN" altLang="en-US"/>
              <a:t>可视化分析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190" y="1593850"/>
            <a:ext cx="9971405" cy="21983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35" y="3888105"/>
            <a:ext cx="9184005" cy="23399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259229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软件介绍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469" y="1367879"/>
            <a:ext cx="3086135" cy="25154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837" y="1330252"/>
            <a:ext cx="3365839" cy="26909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187" y="1181755"/>
            <a:ext cx="3211684" cy="26348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93" y="4176191"/>
            <a:ext cx="2688426" cy="21767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152" y="4021250"/>
            <a:ext cx="3010171" cy="23872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259229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软件下载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469" y="1248888"/>
            <a:ext cx="7954374" cy="505456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713365" y="1833432"/>
            <a:ext cx="2605242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近三个月下载次数最多的是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windows-x86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版本，共下载次数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460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次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交互式分析界面操作方式，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windows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版本依赖关系更简单，操作更便捷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259229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软件下载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053557" y="2387385"/>
            <a:ext cx="3540128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依赖软件：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just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 err="1">
                <a:latin typeface="微软雅黑" panose="020B0503020204020204" charset="-122"/>
                <a:ea typeface="微软雅黑" panose="020B0503020204020204" charset="-122"/>
              </a:rPr>
              <a:t>Usearch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(32bit for free)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just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 err="1">
                <a:latin typeface="微软雅黑" panose="020B0503020204020204" charset="-122"/>
                <a:ea typeface="微软雅黑" panose="020B0503020204020204" charset="-122"/>
              </a:rPr>
              <a:t>Gnuplot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dirty="0"/>
              <a:t>命令行驱动的交互式绘图工具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just">
              <a:lnSpc>
                <a:spcPct val="150000"/>
              </a:lnSpc>
              <a:buFont typeface="+mj-ea"/>
              <a:buAutoNum type="circleNumDbPlain"/>
            </a:pP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461" y="1295871"/>
            <a:ext cx="6874357" cy="4613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259229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数据格式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273205" y="2520007"/>
            <a:ext cx="3888432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可提供任意四种数据格式中的一种，且每个样本的数据格式需一致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453" y="1287012"/>
            <a:ext cx="6069927" cy="51247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36804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软件分析</a:t>
            </a:r>
            <a:r>
              <a:rPr lang="en-US" altLang="zh-CN" sz="2400" b="1" dirty="0">
                <a:solidFill>
                  <a:srgbClr val="003F76"/>
                </a:solidFill>
                <a:cs typeface="Arial" panose="020B0604020202020204" pitchFamily="34" charset="0"/>
              </a:rPr>
              <a:t>(</a:t>
            </a: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基础分析</a:t>
            </a:r>
            <a:r>
              <a:rPr lang="en-US" altLang="zh-CN" sz="2400" b="1" dirty="0">
                <a:solidFill>
                  <a:srgbClr val="003F76"/>
                </a:solidFill>
                <a:cs typeface="Arial" panose="020B0604020202020204" pitchFamily="34" charset="0"/>
              </a:rPr>
              <a:t>)</a:t>
            </a:r>
            <a:endParaRPr lang="en-US" altLang="zh-CN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435" y="1223645"/>
            <a:ext cx="4647565" cy="25927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80810" y="2807970"/>
            <a:ext cx="38404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/>
              <a:t>step1</a:t>
            </a:r>
            <a:r>
              <a:rPr lang="zh-CN" altLang="en-US"/>
              <a:t>：运行主程序，可以选择</a:t>
            </a:r>
            <a:r>
              <a:rPr lang="en-US" altLang="zh-CN"/>
              <a:t>3</a:t>
            </a:r>
            <a:r>
              <a:rPr lang="zh-CN" altLang="en-US"/>
              <a:t>一次完成基础分析，也可以分步骤</a:t>
            </a:r>
            <a:r>
              <a:rPr lang="zh-CN" altLang="en-US"/>
              <a:t>分析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" y="3599815"/>
            <a:ext cx="3574415" cy="27863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34448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软件分析（基础</a:t>
            </a: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分析）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480810" y="2807970"/>
            <a:ext cx="38404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>
                <a:sym typeface="+mn-ea"/>
              </a:rPr>
              <a:t>step2</a:t>
            </a:r>
            <a:r>
              <a:rPr lang="zh-CN" altLang="en-US">
                <a:sym typeface="+mn-ea"/>
              </a:rPr>
              <a:t>：选择输入文件的格式，并输入数据</a:t>
            </a:r>
            <a:endParaRPr lang="zh-CN" altLang="en-US"/>
          </a:p>
          <a:p>
            <a:pPr indent="0">
              <a:buFont typeface="+mj-ea"/>
              <a:buNone/>
            </a:pPr>
            <a:endParaRPr lang="zh-CN" altLang="en-US"/>
          </a:p>
          <a:p>
            <a:pPr marL="342900" indent="-342900">
              <a:buFont typeface="+mj-ea"/>
              <a:buAutoNum type="circleNumDbPlain"/>
            </a:pP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435" y="1223645"/>
            <a:ext cx="4410075" cy="24860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" y="3751580"/>
            <a:ext cx="4580255" cy="2588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020" y="4608195"/>
            <a:ext cx="3505200" cy="16668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435" y="720090"/>
            <a:ext cx="36423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软件分析（基础</a:t>
            </a:r>
            <a:r>
              <a:rPr lang="zh-CN" altLang="en-US" sz="2400" b="1" dirty="0">
                <a:solidFill>
                  <a:srgbClr val="003F76"/>
                </a:solidFill>
                <a:cs typeface="Arial" panose="020B0604020202020204" pitchFamily="34" charset="0"/>
              </a:rPr>
              <a:t>分析）</a:t>
            </a:r>
            <a:endParaRPr lang="zh-CN" altLang="en-US" sz="2400" b="1" dirty="0">
              <a:solidFill>
                <a:srgbClr val="003F76"/>
              </a:solidFill>
              <a:cs typeface="Arial" panose="020B0604020202020204" pitchFamily="34" charset="0"/>
            </a:endParaRPr>
          </a:p>
        </p:txBody>
      </p:sp>
      <p:sp>
        <p:nvSpPr>
          <p:cNvPr id="4" name="同侧圆角矩形 2"/>
          <p:cNvSpPr/>
          <p:nvPr/>
        </p:nvSpPr>
        <p:spPr>
          <a:xfrm rot="10800000">
            <a:off x="9793605" y="0"/>
            <a:ext cx="1271270" cy="3187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92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5BA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36480" y="12065"/>
            <a:ext cx="1106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Source Han Sans CN Medium" panose="020B0400000000000000" charset="-122"/>
                <a:sym typeface="+mn-ea"/>
              </a:rPr>
              <a:t>内文示例页</a:t>
            </a:r>
            <a:endParaRPr lang="zh-CN" altLang="en-US" sz="1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Source Han Sans CN Medium" panose="020B0400000000000000" charset="-122"/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E82E73-CB9D-47E2-A8F0-29B6C8FE3D1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976620" y="1727835"/>
            <a:ext cx="3550285" cy="441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>
                <a:sym typeface="+mn-ea"/>
              </a:rPr>
              <a:t>step3</a:t>
            </a:r>
            <a:r>
              <a:rPr lang="zh-CN" altLang="en-US">
                <a:sym typeface="+mn-ea"/>
              </a:rPr>
              <a:t>：</a:t>
            </a:r>
            <a:r>
              <a:rPr lang="en-US" altLang="zh-CN">
                <a:sym typeface="+mn-ea"/>
              </a:rPr>
              <a:t>PAN</a:t>
            </a:r>
            <a:r>
              <a:rPr lang="zh-CN" altLang="en-US">
                <a:sym typeface="+mn-ea"/>
              </a:rPr>
              <a:t>基因分析</a:t>
            </a:r>
            <a:endParaRPr lang="zh-CN" altLang="en-US"/>
          </a:p>
          <a:p>
            <a:pPr marL="342900" indent="-342900">
              <a:buFont typeface="+mj-ea"/>
              <a:buAutoNum type="circleNumDbPlain"/>
            </a:pP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90" y="1296035"/>
            <a:ext cx="2847340" cy="20015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5" y="3413125"/>
            <a:ext cx="5144770" cy="2123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865" y="4104005"/>
            <a:ext cx="4867275" cy="13811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8107,&quot;width&quot;:7661}"/>
</p:tagLst>
</file>

<file path=ppt/tags/tag2.xml><?xml version="1.0" encoding="utf-8"?>
<p:tagLst xmlns:p="http://schemas.openxmlformats.org/presentationml/2006/main">
  <p:tag name="KSO_WPP_MARK_KEY" val="da624c1c-afb9-42e7-8237-14a2b2674f7f"/>
  <p:tag name="COMMONDATA" val="eyJoZGlkIjoiNTI0ODUzMjY5ZmQ0YzgyMzQ1NWU3NTExY2JiYjQyNjkifQ=="/>
</p:tagLst>
</file>

<file path=ppt/theme/theme1.xml><?xml version="1.0" encoding="utf-8"?>
<a:theme xmlns:a="http://schemas.openxmlformats.org/drawingml/2006/main" name="Office 主题">
  <a:themeElements>
    <a:clrScheme name="诺禾标准色-2">
      <a:dk1>
        <a:srgbClr val="3E3A39"/>
      </a:dk1>
      <a:lt1>
        <a:sysClr val="window" lastClr="FFFFFF"/>
      </a:lt1>
      <a:dk2>
        <a:srgbClr val="003F76"/>
      </a:dk2>
      <a:lt2>
        <a:srgbClr val="539A34"/>
      </a:lt2>
      <a:accent1>
        <a:srgbClr val="0079C2"/>
      </a:accent1>
      <a:accent2>
        <a:srgbClr val="43B049"/>
      </a:accent2>
      <a:accent3>
        <a:srgbClr val="2AB6B3"/>
      </a:accent3>
      <a:accent4>
        <a:srgbClr val="69308E"/>
      </a:accent4>
      <a:accent5>
        <a:srgbClr val="F08300"/>
      </a:accent5>
      <a:accent6>
        <a:srgbClr val="EFE331"/>
      </a:accent6>
      <a:hlink>
        <a:srgbClr val="B93A2C"/>
      </a:hlink>
      <a:folHlink>
        <a:srgbClr val="E8446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92B6F"/>
        </a:solidFill>
        <a:ln>
          <a:noFill/>
        </a:ln>
      </a:spPr>
      <a:bodyPr rtlCol="0" anchor="ctr"/>
      <a:lstStyle>
        <a:defPPr algn="ctr">
          <a:defRPr dirty="0" smtClean="0">
            <a:solidFill>
              <a:srgbClr val="005BAC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1286</Words>
  <Application>WPS 演示</Application>
  <PresentationFormat>自定义</PresentationFormat>
  <Paragraphs>190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Arial</vt:lpstr>
      <vt:lpstr>宋体</vt:lpstr>
      <vt:lpstr>Wingdings</vt:lpstr>
      <vt:lpstr>思源黑体 CN Medium</vt:lpstr>
      <vt:lpstr>黑体</vt:lpstr>
      <vt:lpstr>Source Han Sans CN Medium</vt:lpstr>
      <vt:lpstr>Wingdings</vt:lpstr>
      <vt:lpstr>微软雅黑</vt:lpstr>
      <vt:lpstr>Arial Unicode MS</vt:lpstr>
      <vt:lpstr>Calibri</vt:lpstr>
      <vt:lpstr>Office 主题</vt:lpstr>
      <vt:lpstr>BPGA软件分享（windows）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PC</dc:creator>
  <cp:lastModifiedBy>南山南</cp:lastModifiedBy>
  <cp:revision>183</cp:revision>
  <dcterms:created xsi:type="dcterms:W3CDTF">2022-11-07T10:42:00Z</dcterms:created>
  <dcterms:modified xsi:type="dcterms:W3CDTF">2024-05-28T09:43:25Z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C8E587866F414764A7D9BC8AFA5B94BD_13</vt:lpwstr>
  </property>
  <property fmtid="{D5CDD505-2E9C-101B-9397-08002B2CF9AE}" pid="3" name="KSOProductBuildVer">
    <vt:lpwstr>2052-12.1.0.16929</vt:lpwstr>
  </property>
</Properties>
</file>